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3" r:id="rId13"/>
    <p:sldId id="27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67061"/>
  </p:normalViewPr>
  <p:slideViewPr>
    <p:cSldViewPr snapToGrid="0">
      <p:cViewPr varScale="1">
        <p:scale>
          <a:sx n="67" d="100"/>
          <a:sy n="67" d="100"/>
        </p:scale>
        <p:origin x="16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E6C66-35E6-FE48-B9C7-8FA66C08E6CF}" type="datetimeFigureOut">
              <a:rPr lang="en-US" smtClean="0"/>
              <a:t>4/10/26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B9C79-F2B6-A441-A52D-91F8AFAA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47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Introduction: Believing in Bible Studies vs. Building a Culture</a:t>
            </a:r>
          </a:p>
          <a:p>
            <a:r>
              <a:rPr lang="en-US" b="1" dirty="0"/>
              <a:t>Time: 4 minutes</a:t>
            </a:r>
            <a:endParaRPr lang="en-US" dirty="0"/>
          </a:p>
          <a:p>
            <a:r>
              <a:rPr lang="en-US" dirty="0"/>
              <a:t>Many churches believe in Bible studies. Fewer churches actually have a culture of Bible studies.</a:t>
            </a:r>
          </a:p>
          <a:p>
            <a:r>
              <a:rPr lang="en-US" dirty="0"/>
              <a:t>A culture is not built by one announcement, one sermon, or one seasonal push. A culture is built by what is repeated, modeled, celebrated, and expected.</a:t>
            </a:r>
          </a:p>
          <a:p>
            <a:r>
              <a:rPr lang="en-US" dirty="0"/>
              <a:t>This is where Schein helps us. He reminds us that </a:t>
            </a:r>
            <a:r>
              <a:rPr lang="en-US" b="1" dirty="0">
                <a:effectLst/>
              </a:rPr>
              <a:t>culture is not just what an organization says it values. Culture is what becomes embedded through repeated behavior.</a:t>
            </a:r>
            <a:endParaRPr lang="en-US" dirty="0"/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>
                <a:effectLst/>
              </a:rPr>
              <a:t>Stated values do not build culture by themselves. Repeated practices do.</a:t>
            </a:r>
            <a:endParaRPr lang="en-US" dirty="0"/>
          </a:p>
          <a:p>
            <a:r>
              <a:rPr lang="en-US" dirty="0"/>
              <a:t>So a church may say, “We believe in Bible studies,” but if Bible studies are rarely mentioned, rarely modeled, and rarely celebrated, they are not yet part of the real culture.</a:t>
            </a:r>
          </a:p>
          <a:p>
            <a:r>
              <a:rPr lang="en-US" b="1" dirty="0">
                <a:effectLst/>
              </a:rPr>
              <a:t>Heart Question:</a:t>
            </a:r>
            <a:r>
              <a:rPr lang="en-US" dirty="0">
                <a:effectLst/>
              </a:rPr>
              <a:t> Is disciple-making a real practice in our church, or mainly a stated value?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003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What a Bible-Study Culture Looks Like</a:t>
            </a:r>
          </a:p>
          <a:p>
            <a:r>
              <a:rPr lang="en-US" b="1" dirty="0"/>
              <a:t>Time: 5 minutes</a:t>
            </a:r>
            <a:endParaRPr lang="en-US" dirty="0"/>
          </a:p>
          <a:p>
            <a:r>
              <a:rPr lang="en-US" dirty="0"/>
              <a:t>A Bible-study culture is more than having curriculum. It is more than telling saints they should witness. It is when people in the church begin to think:</a:t>
            </a:r>
          </a:p>
          <a:p>
            <a:r>
              <a:rPr lang="en-US" dirty="0"/>
              <a:t>It goes without saying that we teach Bible studies. </a:t>
            </a:r>
          </a:p>
          <a:p>
            <a:r>
              <a:rPr lang="en-US" dirty="0"/>
              <a:t>It goes without saying that we look for hungry people. </a:t>
            </a:r>
          </a:p>
          <a:p>
            <a:r>
              <a:rPr lang="en-US" dirty="0"/>
              <a:t>It goes without saying that this is part of normal Christian life. </a:t>
            </a:r>
          </a:p>
          <a:p>
            <a:r>
              <a:rPr lang="en-US" dirty="0"/>
              <a:t>Schein says culture matures when people stop needing to be told what matters and start assuming, “This is just how we do things here.”</a:t>
            </a:r>
          </a:p>
          <a:p>
            <a:r>
              <a:rPr lang="en-US" dirty="0"/>
              <a:t>That is what we want in the local church.</a:t>
            </a:r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>
                <a:effectLst/>
              </a:rPr>
              <a:t>Culture is what we repeatedly do, what we repeatedly praise, and what we repeatedly expect.</a:t>
            </a:r>
            <a:endParaRPr lang="en-US" dirty="0"/>
          </a:p>
          <a:p>
            <a:r>
              <a:rPr lang="en-US" dirty="0"/>
              <a:t>This also connects to one of the strongest thoughts from John Nickel: </a:t>
            </a:r>
            <a:r>
              <a:rPr lang="en-US" b="1" dirty="0"/>
              <a:t>To become culture, it has to stay in the language of the church.</a:t>
            </a:r>
            <a:endParaRPr lang="en-US" dirty="0"/>
          </a:p>
          <a:p>
            <a:r>
              <a:rPr lang="en-US" dirty="0"/>
              <a:t>If Bible studies live only in the pastor’s burden, they will remain a program. If they live in the church’s language, they begin to become culture.</a:t>
            </a:r>
          </a:p>
          <a:p>
            <a:r>
              <a:rPr lang="en-US" b="1" dirty="0"/>
              <a:t>Application Point:</a:t>
            </a:r>
            <a:r>
              <a:rPr lang="en-US" dirty="0"/>
              <a:t> What we talk about repeatedly shapes what people think is normal.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18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Leaders Shape Culture by What They Emphasize</a:t>
            </a:r>
          </a:p>
          <a:p>
            <a:r>
              <a:rPr lang="en-US" b="1" dirty="0"/>
              <a:t>Time: 4 minutes</a:t>
            </a:r>
            <a:endParaRPr lang="en-US" dirty="0"/>
          </a:p>
          <a:p>
            <a:r>
              <a:rPr lang="en-US" dirty="0"/>
              <a:t>One of Schein’s most helpful insights is that leaders shape culture by what they consistently pay attention to.</a:t>
            </a:r>
          </a:p>
          <a:p>
            <a:r>
              <a:rPr lang="en-US" dirty="0"/>
              <a:t>In church life, people learn what matters by watching what leadership emphasizes.</a:t>
            </a:r>
          </a:p>
          <a:p>
            <a:r>
              <a:rPr lang="en-US" dirty="0"/>
              <a:t>If leaders regularly talk about:</a:t>
            </a:r>
          </a:p>
          <a:p>
            <a:r>
              <a:rPr lang="en-US" dirty="0"/>
              <a:t>services, </a:t>
            </a:r>
          </a:p>
          <a:p>
            <a:r>
              <a:rPr lang="en-US" dirty="0"/>
              <a:t>events, </a:t>
            </a:r>
          </a:p>
          <a:p>
            <a:r>
              <a:rPr lang="en-US" dirty="0"/>
              <a:t>attendance, </a:t>
            </a:r>
          </a:p>
          <a:p>
            <a:r>
              <a:rPr lang="en-US" dirty="0"/>
              <a:t>platform ministry, </a:t>
            </a:r>
          </a:p>
          <a:p>
            <a:r>
              <a:rPr lang="en-US" dirty="0"/>
              <a:t>but rarely mention personal Bible studies, then the church learns what really matters.</a:t>
            </a:r>
          </a:p>
          <a:p>
            <a:r>
              <a:rPr lang="en-US" dirty="0"/>
              <a:t>But if leaders pray about Bible studies, ask about Bible studies, share stories about Bible studies, and celebrate those who step out, the church begins to understand: </a:t>
            </a:r>
            <a:r>
              <a:rPr lang="en-US" b="1" dirty="0"/>
              <a:t>This matters here.</a:t>
            </a:r>
            <a:endParaRPr lang="en-US" dirty="0"/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Whatever leadership repeatedly pays attention to becomes part of the culture.</a:t>
            </a:r>
            <a:endParaRPr lang="en-US" dirty="0"/>
          </a:p>
          <a:p>
            <a:r>
              <a:rPr lang="en-US" dirty="0"/>
              <a:t>This is why influencers matter so much. If pastors, leaders, staff, and respected saints visibly engage in Bible studies, the room changes.</a:t>
            </a:r>
          </a:p>
          <a:p>
            <a:r>
              <a:rPr lang="en-US" b="1" dirty="0"/>
              <a:t>Heart Question:</a:t>
            </a:r>
            <a:r>
              <a:rPr lang="en-US" dirty="0"/>
              <a:t> What are we teaching our church to value by what we repeatedly notice?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00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effectLst/>
              </a:rPr>
              <a:t>Relationship Over Information</a:t>
            </a:r>
            <a:endParaRPr lang="en-US" b="1" dirty="0"/>
          </a:p>
          <a:p>
            <a:r>
              <a:rPr lang="en-US" b="1" dirty="0"/>
              <a:t>Time: 5 minutes</a:t>
            </a:r>
            <a:endParaRPr lang="en-US" dirty="0"/>
          </a:p>
          <a:p>
            <a:r>
              <a:rPr lang="en-US" dirty="0"/>
              <a:t>Bible studies are not merely information transfer. They are relational ministry.</a:t>
            </a:r>
          </a:p>
          <a:p>
            <a:r>
              <a:rPr lang="en-US" dirty="0"/>
              <a:t>People are usually discipled at the speed of relationship, not merely at the speed of information.</a:t>
            </a:r>
          </a:p>
          <a:p>
            <a:r>
              <a:rPr lang="en-US" dirty="0"/>
              <a:t>That is why:</a:t>
            </a:r>
          </a:p>
          <a:p>
            <a:r>
              <a:rPr lang="en-US" dirty="0"/>
              <a:t>you cannot fake love, </a:t>
            </a:r>
          </a:p>
          <a:p>
            <a:r>
              <a:rPr lang="en-US" dirty="0"/>
              <a:t>sensitivity matters, </a:t>
            </a:r>
          </a:p>
          <a:p>
            <a:r>
              <a:rPr lang="en-US" dirty="0"/>
              <a:t>relationship must come before mere data transfer. </a:t>
            </a:r>
          </a:p>
          <a:p>
            <a:r>
              <a:rPr lang="en-US" dirty="0"/>
              <a:t>Truth matters deeply. Doctrine matters deeply. But truth is often best received in the context of trust.</a:t>
            </a:r>
          </a:p>
          <a:p>
            <a:r>
              <a:rPr lang="en-US" dirty="0"/>
              <a:t>People may not remember every outline point, but they will remember whether they felt loved, respected, and seen.</a:t>
            </a:r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Truth is best received in the context of trust.</a:t>
            </a:r>
            <a:endParaRPr lang="en-US" dirty="0"/>
          </a:p>
          <a:p>
            <a:r>
              <a:rPr lang="en-US" dirty="0">
                <a:effectLst/>
              </a:rPr>
              <a:t>This is where your phrase matters: </a:t>
            </a:r>
            <a:r>
              <a:rPr lang="en-US" b="1" dirty="0">
                <a:effectLst/>
              </a:rPr>
              <a:t>A second layer of love.</a:t>
            </a:r>
            <a:endParaRPr lang="en-US" dirty="0"/>
          </a:p>
          <a:p>
            <a:r>
              <a:rPr lang="en-US" dirty="0">
                <a:effectLst/>
              </a:rPr>
              <a:t>The first layer is warmth. The second layer is follow-up:</a:t>
            </a:r>
            <a:endParaRPr lang="en-US" dirty="0"/>
          </a:p>
          <a:p>
            <a:r>
              <a:rPr lang="en-US" dirty="0">
                <a:effectLst/>
              </a:rPr>
              <a:t>prayer, </a:t>
            </a:r>
            <a:endParaRPr lang="en-US" dirty="0"/>
          </a:p>
          <a:p>
            <a:r>
              <a:rPr lang="en-US" dirty="0">
                <a:effectLst/>
              </a:rPr>
              <a:t>consistency, </a:t>
            </a:r>
            <a:endParaRPr lang="en-US" dirty="0"/>
          </a:p>
          <a:p>
            <a:r>
              <a:rPr lang="en-US" dirty="0">
                <a:effectLst/>
              </a:rPr>
              <a:t>checking on people, </a:t>
            </a:r>
            <a:endParaRPr lang="en-US" dirty="0"/>
          </a:p>
          <a:p>
            <a:r>
              <a:rPr lang="en-US" dirty="0">
                <a:effectLst/>
              </a:rPr>
              <a:t>remembering details, </a:t>
            </a:r>
            <a:endParaRPr lang="en-US" dirty="0"/>
          </a:p>
          <a:p>
            <a:r>
              <a:rPr lang="en-US" dirty="0">
                <a:effectLst/>
              </a:rPr>
              <a:t>showing up again. </a:t>
            </a:r>
            <a:endParaRPr lang="en-US" dirty="0"/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The lesson may open the door, but love keeps the door open.</a:t>
            </a:r>
            <a:endParaRPr lang="en-US" dirty="0"/>
          </a:p>
          <a:p>
            <a:r>
              <a:rPr lang="en-US" b="1" dirty="0"/>
              <a:t>Heart Question:</a:t>
            </a:r>
            <a:r>
              <a:rPr lang="en-US" dirty="0"/>
              <a:t> Do people feel genuine care from me, or only religious intention?</a:t>
            </a:r>
          </a:p>
          <a:p>
            <a:r>
              <a:rPr lang="en-US" b="1" dirty="0">
                <a:effectLst/>
              </a:rPr>
              <a:t>PEOPLE DO NOT WANT TO BE A PROJECT!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71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Story: Louis and the Power of a Simple Opening</a:t>
            </a:r>
          </a:p>
          <a:p>
            <a:r>
              <a:rPr lang="en-US" b="1" dirty="0"/>
              <a:t>Time: 5 minutes</a:t>
            </a:r>
            <a:endParaRPr lang="en-US" dirty="0"/>
          </a:p>
          <a:p>
            <a:r>
              <a:rPr lang="en-US" dirty="0"/>
              <a:t>Tell the Louis story here.</a:t>
            </a:r>
          </a:p>
          <a:p>
            <a:r>
              <a:rPr lang="en-US" dirty="0"/>
              <a:t>Use it to show:</a:t>
            </a:r>
          </a:p>
          <a:p>
            <a:r>
              <a:rPr lang="en-US" dirty="0"/>
              <a:t>sensitivity to the Spirit, </a:t>
            </a:r>
          </a:p>
          <a:p>
            <a:r>
              <a:rPr lang="en-US" dirty="0"/>
              <a:t>the power of ordinary moments, </a:t>
            </a:r>
          </a:p>
          <a:p>
            <a:r>
              <a:rPr lang="en-US" dirty="0"/>
              <a:t>follow-up, </a:t>
            </a:r>
          </a:p>
          <a:p>
            <a:r>
              <a:rPr lang="en-US" dirty="0"/>
              <a:t>and simple invitation. </a:t>
            </a:r>
          </a:p>
          <a:p>
            <a:r>
              <a:rPr lang="en-US" dirty="0"/>
              <a:t>You do not need to tell every detail at full length. Keep it moving and use it strategically.</a:t>
            </a:r>
          </a:p>
          <a:p>
            <a:r>
              <a:rPr lang="en-US" b="1" dirty="0"/>
              <a:t>Main takeaways from Louis:</a:t>
            </a:r>
            <a:endParaRPr lang="en-US" dirty="0"/>
          </a:p>
          <a:p>
            <a:r>
              <a:rPr lang="en-US" dirty="0"/>
              <a:t>Ministry often begins in ordinary places </a:t>
            </a:r>
          </a:p>
          <a:p>
            <a:r>
              <a:rPr lang="en-US" dirty="0"/>
              <a:t>God is already working before we arrive </a:t>
            </a:r>
          </a:p>
          <a:p>
            <a:r>
              <a:rPr lang="en-US" dirty="0"/>
              <a:t>Follow-up matters </a:t>
            </a:r>
          </a:p>
          <a:p>
            <a:r>
              <a:rPr lang="en-US" dirty="0"/>
              <a:t>One connection can affect an entire family </a:t>
            </a:r>
          </a:p>
          <a:p>
            <a:r>
              <a:rPr lang="en-US" dirty="0"/>
              <a:t>A simple invitation can open a life-changing door </a:t>
            </a:r>
          </a:p>
          <a:p>
            <a:r>
              <a:rPr lang="en-US" dirty="0"/>
              <a:t>Then land on your practical line:</a:t>
            </a:r>
          </a:p>
          <a:p>
            <a:r>
              <a:rPr lang="en-US" b="1" dirty="0">
                <a:effectLst/>
              </a:rPr>
              <a:t>“Is Tuesday or Thursday better?”</a:t>
            </a:r>
            <a:endParaRPr lang="en-US" dirty="0"/>
          </a:p>
          <a:p>
            <a:r>
              <a:rPr lang="en-US" dirty="0"/>
              <a:t>That is one of the most useful lines in the whole session because it is practical, memorable, and transferable.</a:t>
            </a:r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Do not overcomplicate the ask.</a:t>
            </a:r>
            <a:endParaRPr lang="en-US" dirty="0"/>
          </a:p>
          <a:p>
            <a:r>
              <a:rPr lang="en-US" b="1" dirty="0"/>
              <a:t>Heart Question:</a:t>
            </a:r>
            <a:r>
              <a:rPr lang="en-US" dirty="0"/>
              <a:t> Am I waiting for the perfect moment when I should simply begin with a simple invitation?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005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Remove Fear and Friction</a:t>
            </a:r>
          </a:p>
          <a:p>
            <a:r>
              <a:rPr lang="en-US" b="1" dirty="0"/>
              <a:t>Time: 4 minutes</a:t>
            </a:r>
            <a:endParaRPr lang="en-US" dirty="0"/>
          </a:p>
          <a:p>
            <a:r>
              <a:rPr lang="en-US" dirty="0"/>
              <a:t>People often do not resist Bible studies because they hate evangelism. They resist because they feel intimidated.</a:t>
            </a:r>
          </a:p>
          <a:p>
            <a:r>
              <a:rPr lang="en-US" dirty="0"/>
              <a:t>Schein is helpful here too. He notes that change often creates anxiety. People hesitate not always because they disagree, but because the new behavior feels uncomfortable or risky.</a:t>
            </a:r>
          </a:p>
          <a:p>
            <a:r>
              <a:rPr lang="en-US" dirty="0"/>
              <a:t>That applies directly here.</a:t>
            </a:r>
          </a:p>
          <a:p>
            <a:r>
              <a:rPr lang="en-US" dirty="0"/>
              <a:t>Why do people hesitate?</a:t>
            </a:r>
          </a:p>
          <a:p>
            <a:r>
              <a:rPr lang="en-US" dirty="0"/>
              <a:t>fear of questions, </a:t>
            </a:r>
          </a:p>
          <a:p>
            <a:r>
              <a:rPr lang="en-US" dirty="0"/>
              <a:t>fear of not knowing enough, </a:t>
            </a:r>
          </a:p>
          <a:p>
            <a:r>
              <a:rPr lang="en-US" dirty="0"/>
              <a:t>fear of awkwardness, </a:t>
            </a:r>
          </a:p>
          <a:p>
            <a:r>
              <a:rPr lang="en-US" dirty="0"/>
              <a:t>fear of rejection, </a:t>
            </a:r>
          </a:p>
          <a:p>
            <a:r>
              <a:rPr lang="en-US" dirty="0"/>
              <a:t>fear of failing. </a:t>
            </a:r>
          </a:p>
          <a:p>
            <a:r>
              <a:rPr lang="en-US" dirty="0"/>
              <a:t>This is why leaders must lower anxiety and increase clarity.</a:t>
            </a:r>
          </a:p>
          <a:p>
            <a:r>
              <a:rPr lang="en-US" dirty="0"/>
              <a:t>So:</a:t>
            </a:r>
          </a:p>
          <a:p>
            <a:r>
              <a:rPr lang="en-US" dirty="0"/>
              <a:t>make materials easy to obtain, </a:t>
            </a:r>
          </a:p>
          <a:p>
            <a:r>
              <a:rPr lang="en-US" dirty="0"/>
              <a:t>make the process simple, </a:t>
            </a:r>
          </a:p>
          <a:p>
            <a:r>
              <a:rPr lang="en-US" b="1" dirty="0"/>
              <a:t>model it publicly, </a:t>
            </a:r>
            <a:endParaRPr lang="en-US" dirty="0"/>
          </a:p>
          <a:p>
            <a:r>
              <a:rPr lang="en-US" dirty="0"/>
              <a:t>teach people they do not need every answer before they start. </a:t>
            </a:r>
          </a:p>
          <a:p>
            <a:r>
              <a:rPr lang="en-US" dirty="0"/>
              <a:t>This is where John Nickel’s “meat and potatoes” insight is so strong: people get distracted if the materials are too hard to access.</a:t>
            </a:r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Vision without access frustrates people. Burden without tools often dies.</a:t>
            </a:r>
            <a:endParaRPr lang="en-US" dirty="0"/>
          </a:p>
          <a:p>
            <a:r>
              <a:rPr lang="en-US" b="1" dirty="0"/>
              <a:t>Application Point:</a:t>
            </a:r>
            <a:r>
              <a:rPr lang="en-US" dirty="0"/>
              <a:t> If someone is stirred to teach a Bible study, do not hand them a maze. Put the material in their hands.</a:t>
            </a:r>
          </a:p>
          <a:p>
            <a:r>
              <a:rPr lang="en-US" dirty="0"/>
              <a:t>I</a:t>
            </a:r>
            <a:r>
              <a:rPr lang="en-US" dirty="0">
                <a:effectLst/>
              </a:rPr>
              <a:t>f someone says "I want to teach a Bible study. What is your next step?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41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Visibility and Celebration Build Culture</a:t>
            </a:r>
          </a:p>
          <a:p>
            <a:r>
              <a:rPr lang="en-US" b="1" dirty="0"/>
              <a:t>Time: 4 minutes</a:t>
            </a:r>
            <a:endParaRPr lang="en-US" dirty="0"/>
          </a:p>
          <a:p>
            <a:r>
              <a:rPr lang="en-US" dirty="0"/>
              <a:t>Another major Schein principle is that culture is reinforced by what gets rewarded and celebrated.</a:t>
            </a:r>
          </a:p>
          <a:p>
            <a:r>
              <a:rPr lang="en-US" dirty="0"/>
              <a:t>That fits perfectly here.</a:t>
            </a:r>
          </a:p>
          <a:p>
            <a:r>
              <a:rPr lang="en-US" dirty="0"/>
              <a:t>If Bible studies only happen quietly in corners, they may bless individuals, but they will not shape congregational imagination.</a:t>
            </a:r>
          </a:p>
          <a:p>
            <a:r>
              <a:rPr lang="en-US" dirty="0"/>
              <a:t>What happens on stage helps normalize what happens off stage.</a:t>
            </a:r>
          </a:p>
          <a:p>
            <a:r>
              <a:rPr lang="en-US" b="1" dirty="0">
                <a:effectLst/>
              </a:rPr>
              <a:t>That is why a living-room setup on the platform mattered.</a:t>
            </a:r>
            <a:r>
              <a:rPr lang="en-US" dirty="0"/>
              <a:t> It made Bible study visible. It made it feel possible. It helped people think, “I can do this too.”</a:t>
            </a:r>
          </a:p>
          <a:p>
            <a:r>
              <a:rPr lang="en-US" dirty="0"/>
              <a:t>And when testimonies are shared, they do more than inspire. They transmit culture.</a:t>
            </a:r>
          </a:p>
          <a:p>
            <a:r>
              <a:rPr lang="en-US" b="1" dirty="0"/>
              <a:t>Key lines:</a:t>
            </a:r>
            <a:r>
              <a:rPr lang="en-US" dirty="0"/>
              <a:t> </a:t>
            </a:r>
            <a:r>
              <a:rPr lang="en-US" b="1" dirty="0"/>
              <a:t>What gets celebrated gets repeated.</a:t>
            </a:r>
            <a:r>
              <a:rPr lang="en-US" dirty="0"/>
              <a:t> </a:t>
            </a:r>
            <a:r>
              <a:rPr lang="en-US" b="1" dirty="0"/>
              <a:t>Stories do not merely inspire culture; they transmit it.</a:t>
            </a:r>
            <a:endParaRPr lang="en-US" dirty="0"/>
          </a:p>
          <a:p>
            <a:r>
              <a:rPr lang="en-US" dirty="0"/>
              <a:t>Celebrate:</a:t>
            </a:r>
          </a:p>
          <a:p>
            <a:r>
              <a:rPr lang="en-US" dirty="0"/>
              <a:t>invitations, </a:t>
            </a:r>
          </a:p>
          <a:p>
            <a:r>
              <a:rPr lang="en-US" dirty="0"/>
              <a:t>first studies, </a:t>
            </a:r>
          </a:p>
          <a:p>
            <a:r>
              <a:rPr lang="en-US" dirty="0"/>
              <a:t>consistent follow-up, </a:t>
            </a:r>
          </a:p>
          <a:p>
            <a:r>
              <a:rPr lang="en-US" dirty="0"/>
              <a:t>spiritual hunger, </a:t>
            </a:r>
          </a:p>
          <a:p>
            <a:r>
              <a:rPr lang="en-US" dirty="0"/>
              <a:t>Holy Ghost infillings, </a:t>
            </a:r>
          </a:p>
          <a:p>
            <a:r>
              <a:rPr lang="en-US" dirty="0"/>
              <a:t>baptisms, </a:t>
            </a:r>
          </a:p>
          <a:p>
            <a:r>
              <a:rPr lang="en-US" dirty="0"/>
              <a:t>quiet steps of obedience. </a:t>
            </a:r>
          </a:p>
          <a:p>
            <a:r>
              <a:rPr lang="en-US" b="1" dirty="0"/>
              <a:t>Heart Question:</a:t>
            </a:r>
            <a:r>
              <a:rPr lang="en-US" dirty="0"/>
              <a:t> What are we celebrating publicly, and what culture is that building?</a:t>
            </a:r>
          </a:p>
          <a:p>
            <a:br>
              <a:rPr lang="en-US" dirty="0"/>
            </a:br>
            <a:endParaRPr lang="en-US" dirty="0"/>
          </a:p>
          <a:p>
            <a:r>
              <a:rPr lang="en-US" b="1" dirty="0"/>
              <a:t>8. Multiplication: Mentor Former Bible Study People</a:t>
            </a:r>
          </a:p>
          <a:p>
            <a:r>
              <a:rPr lang="en-US" b="1" dirty="0"/>
              <a:t>Time: 2.5 minutes</a:t>
            </a:r>
            <a:endParaRPr lang="en-US" dirty="0"/>
          </a:p>
          <a:p>
            <a:r>
              <a:rPr lang="en-US" dirty="0"/>
              <a:t>One of the clearest signs that Bible studies have become culture is when people who once received Bible studies begin teaching them.</a:t>
            </a:r>
          </a:p>
          <a:p>
            <a:r>
              <a:rPr lang="en-US" dirty="0"/>
              <a:t>That is discipleship. That is multiplication. That is culture taking root.</a:t>
            </a:r>
          </a:p>
          <a:p>
            <a:r>
              <a:rPr lang="en-US" dirty="0"/>
              <a:t>We do not merely want people converted by Bible studies. We want people eventually contributing to the culture that once blessed them.</a:t>
            </a:r>
          </a:p>
          <a:p>
            <a:r>
              <a:rPr lang="en-US" dirty="0"/>
              <a:t>Use Yogi or Ysmael briefly here if you want a second supporting story, but keep it short.</a:t>
            </a:r>
          </a:p>
          <a:p>
            <a:r>
              <a:rPr lang="en-US" b="1" dirty="0"/>
              <a:t>Key line:</a:t>
            </a:r>
            <a:r>
              <a:rPr lang="en-US" dirty="0"/>
              <a:t> </a:t>
            </a:r>
            <a:r>
              <a:rPr lang="en-US" b="1" dirty="0"/>
              <a:t>Healthy culture moves people from receiving to participating to leading.</a:t>
            </a:r>
            <a:endParaRPr lang="en-US" dirty="0"/>
          </a:p>
          <a:p>
            <a:r>
              <a:rPr lang="en-US" b="1" dirty="0"/>
              <a:t>Heart Question:</a:t>
            </a:r>
            <a:r>
              <a:rPr lang="en-US" dirty="0"/>
              <a:t> Who are we raising up, not just reaching?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4B9C79-F2B6-A441-A52D-91F8AFAAAFF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5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A14E5-A9B4-A1CE-92FB-74677471F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C6A8C-D923-9427-9F11-395F10FF7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26BE6-D7B7-3382-4D25-D82DF75E3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69734-BE1F-48FC-7E3E-3F5CDD8CD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17C5A-2B0D-C489-3B34-FFE635C49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4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ECFAC-974D-E948-C9B2-1F613F090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8A1EF9-9996-8B14-15F0-047F365E7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232E4-C53A-E9C7-EDE6-AE28E778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58298-6BBA-1F2A-9B5C-C1EE2CFA7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D820E-2B99-D16D-5B1F-07ED2B46A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81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6AC7BA-3944-0F6F-098A-DCD1BBBC8E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F780AB-2B21-E8A2-CBC9-9CCDA2293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C117D-8E3D-6135-512A-F5A34FF3E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D98D7-93B2-D52E-8284-46AC3FE1F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C2EB-61B5-72D0-A409-89CEC8FCC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4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5B6D8-0CAB-ABA3-ABB5-EB8306886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D1D2B-2F6C-DA3F-E38F-BDC7DE131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452DE-A4F6-97DF-3C89-DFAA375D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A5513-BDB0-EEC8-EC01-23B3DBB26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6277-641B-3093-6E16-FD72D7E2B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430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E8C1E-5C8F-5486-26A3-9855ED73D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03EB1-F2D4-E25F-8156-EA0E4FABA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BC4FEE-F4EB-9313-31B9-37217E65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C60AF0-67B7-8358-588D-CB4C831F0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FC291-53D0-90E1-F040-60857CA5A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0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FFB0C-3F28-4FB5-6103-75FAA7BAD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C8F4D-C1C3-B79E-DAB8-CC8A011901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106E49-BF5A-1106-73EA-50FCE43ADE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34136D-B920-EC77-4B95-A9D995B30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6B504-BC1E-0ECA-FB7B-E4EF16E32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F799E-EAA8-B46E-A73A-B2E35999F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539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C0000-3C6B-4494-5089-3741E66DF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5FAE5-3F76-D858-C17F-6F559DDEC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8DC633-6595-9C19-B841-D2BF439D3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2A3BAC-0BC9-7F82-8C89-68AC09313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792969-BA94-1F06-B2E7-F8ED2FFF31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FB069D-B71C-004C-D5B0-DE168EFDF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3DCBA0-BCE9-561A-6389-EFB30260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214E2E-E522-2551-38E3-312385E09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58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426C3-0FE8-DD2C-922E-D91B727FF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E7ECC7-2423-51C0-6AF8-EB2C96BA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70D83C-96C7-3284-4003-55141644B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21D00E-9A2A-2705-2344-28EAC7304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8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3D91BC-0112-4D0F-2B95-8268A0A8B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8FA131-97DB-60D7-5C20-9D244B7ED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DAE88C-6A2E-17CB-3276-BC4B83FC6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82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D4A03-A9C1-8EDC-D226-FCB8C6490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5F8BB-B3E1-5E79-1D85-7EC90F3D1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C654F3-9FBB-6D0D-9C77-7215E4E69D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E92A6-6C06-349F-6D10-D7818B603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D25904-F40A-9650-33B3-C4AA766EE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DFCE3F-2A9F-E2B6-800C-679301FDA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2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E7D5D-419E-D76C-C2FE-89A20B25E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74FD56-B6E6-3C8A-D606-C5A2C56674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DA8A0A-5B51-8F23-4611-73FDC1BF9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93D95-5477-2364-918F-EE0E839BE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6F6C9-BA3B-D8B0-9EF8-757C5C97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86C3E5-7461-F8F5-C045-26B32D1D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7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9F22C4-8463-D71B-2020-41A43B895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C21BF6-FDA6-B664-EC18-44F2D14D4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E9C86-C058-B455-25E2-F2A510D7B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56E5E4-90CB-9E4B-A92B-190A1FC4DF8B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E2CFE-6742-41CE-58AF-D715DEBFA9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4CF61-EF4C-9008-76D7-3FEAAE671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C47D5A-47BD-EC4E-B18C-9B48AEC6A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68CCB4-7D37-9808-3EE8-7FC78CE7F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67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966FF-AB4E-E54D-1F47-7C9A42997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FE19ED-E2C3-F44C-E376-E5087474D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06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05928-17F6-558C-57DF-A107EB7E2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4392D6-763E-B806-B1E2-834C64A37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19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8D10E-E4FB-92C2-6C69-F2C3F51F8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85A667-7871-CE84-A884-D455DFC1F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84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E3EC4-6A85-8FA1-C753-51547D876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80D837-B404-BEDA-161E-B2AE4AD45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7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B8506-B643-F2B8-F765-026F03FA3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3CACE4-68BB-0AFD-DD7A-37E65A42C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80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5824C-E2C6-2383-989C-7DFE6AE47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869C24-F21C-88DE-E304-1566A5F02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72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4D186-37BD-098C-59A9-241231B7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0F2695-BBC5-2E82-AD1E-C0DDE4E40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23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D61EA-F780-09B6-E4C6-6968506A8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B3BC09-E3BC-22B2-76BD-8FD8B923A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65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2F215-34AB-B91E-0CCF-ED5B85EE6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CCB961-1652-ED20-FA6F-4D748F0FB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36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9C00A-7A18-4CA7-7449-94A808DB2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49765C-3982-67FE-394B-F249A59F5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1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C2DAD-8AE1-DCBF-09A0-0DD6A4157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B4F665-B964-4BB6-E2EC-81D0A23FF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64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BEADF-42EC-6B7E-7299-79C22C7B7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3CDB77-732F-A372-54EA-63C30E89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57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32E38-B7C5-5553-FED4-FBDDF6CDB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598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CBA33-2D4C-BDD2-3BC0-98EED71B8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0868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AFFA7-B70B-F605-773D-2D502DEFA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073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E01CA-702D-B3B2-BE05-CD1B6EF7B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4791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084EA-78FB-CB4F-6E98-441D72CEA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6309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917A2-F64A-CE11-8A72-98B4EB079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2811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4F728-39B2-193D-DF4E-0BFD60926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5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37EF8-2355-3604-BB39-E56EDB61B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2FC174-AEB9-C1E5-5252-D452FB9B1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64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1ACE7-E9F1-FEE8-0C54-8164575FD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88F3F0-FE80-4643-5157-59D926DFC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24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D966C-11BE-7804-4F79-DE60DAF74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1857FC-AF68-0D14-E01A-098A62A83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81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EE801-3C28-D83D-A1EE-18B41603D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ED9EDC-3DA2-FAE7-31CF-2755D3BC0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67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018C2-A2A5-2D4A-26B9-C03378420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B653D5-774C-A0D0-4CAB-3EC3ED8AE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34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BEDD2-7CB5-FF40-5094-E16419282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BEB100-B5D9-A890-8E8E-1FE8D9748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4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961C2-215C-1BEA-A187-8E8FDB763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8E323F-D270-AFE7-3E34-3070A7A45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1420</Words>
  <Application>Microsoft Macintosh PowerPoint</Application>
  <PresentationFormat>Widescreen</PresentationFormat>
  <Paragraphs>130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 Trimble</dc:creator>
  <cp:lastModifiedBy>Tom Trimble</cp:lastModifiedBy>
  <cp:revision>2</cp:revision>
  <dcterms:created xsi:type="dcterms:W3CDTF">2026-04-10T20:13:07Z</dcterms:created>
  <dcterms:modified xsi:type="dcterms:W3CDTF">2026-04-10T20:37:02Z</dcterms:modified>
</cp:coreProperties>
</file>